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B220D88-9576-41CA-A58E-6532190FB3CB}">
  <a:tblStyle styleId="{3B220D88-9576-41CA-A58E-6532190FB3C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BE165AB-F81C-4102-8558-585753E8E1F1}"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4.xml"/><Relationship Id="rId22" Type="http://schemas.openxmlformats.org/officeDocument/2006/relationships/font" Target="fonts/PlusJakartaSansMedium-boldItalic.fntdata"/><Relationship Id="rId10" Type="http://schemas.openxmlformats.org/officeDocument/2006/relationships/slide" Target="slides/slide3.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020ef45e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020ef45e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2442a1baed_0_2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2442a1baed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2021328968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2021328968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2020ef45eb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2020ef45eb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2020ef45eb_0_1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2020ef45eb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pressbooks-dev.oer.hawaii.edu/ushistory/chapter/portuguese-exploration-and-spanish-conquest/" TargetMode="External"/><Relationship Id="rId6" Type="http://schemas.openxmlformats.org/officeDocument/2006/relationships/hyperlink" Target="https://www.history.com/news/portugal-age-explorat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Guided Notes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Causes of European Exploration</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327425" y="1872550"/>
            <a:ext cx="72033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rgbClr val="000000"/>
              </a:solidFill>
              <a:latin typeface="Halant"/>
              <a:ea typeface="Halant"/>
              <a:cs typeface="Halant"/>
              <a:sym typeface="Halant"/>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Summarize the 3 Gs (God, Gold, and Glory) in your own words.</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Which of the 3 Gs do you think was most important and why? After the discussion, did your view change? Why or why not?</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Write a Say-it-in-6 for two of the following:</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New Route to Asia:</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Wealth</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Christianity</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Glory &amp; Power</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How did political changes influence the growth of European exploration?</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6) How did interactions with other cultures influence the explorations of Europeans?</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7) Why did ships sail design shift for use in the Atlantic from triangular (lateen) to the square sails on the carracks?</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8) Compare Spain and Portugal’s exploration and consequent empires.</a:t>
            </a:r>
            <a:endParaRPr sz="1200">
              <a:solidFill>
                <a:srgbClr val="231F2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26"/>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European Exploration</a:t>
            </a:r>
            <a:endParaRPr sz="1900">
              <a:latin typeface="Halant"/>
              <a:ea typeface="Halant"/>
              <a:cs typeface="Halant"/>
              <a:sym typeface="Halant"/>
            </a:endParaRPr>
          </a:p>
        </p:txBody>
      </p:sp>
      <p:pic>
        <p:nvPicPr>
          <p:cNvPr id="110" name="Google Shape;110;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1" name="Google Shape;111;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3" name="Google Shape;113;p26"/>
          <p:cNvGraphicFramePr/>
          <p:nvPr/>
        </p:nvGraphicFramePr>
        <p:xfrm>
          <a:off x="382188" y="671150"/>
          <a:ext cx="3000000" cy="3000000"/>
        </p:xfrm>
        <a:graphic>
          <a:graphicData uri="http://schemas.openxmlformats.org/drawingml/2006/table">
            <a:tbl>
              <a:tblPr>
                <a:noFill/>
                <a:tableStyleId>{3B220D88-9576-41CA-A58E-6532190FB3CB}</a:tableStyleId>
              </a:tblPr>
              <a:tblGrid>
                <a:gridCol w="4968250"/>
                <a:gridCol w="2039875"/>
              </a:tblGrid>
              <a:tr h="8338550">
                <a:tc>
                  <a:txBody>
                    <a:bodyPr/>
                    <a:lstStyle/>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Prior to 1450, the Americas were home to a vast array of diverse and prosperous Indigenous societies. These civilizations boasted complex political structures, vibrant cultural traditions, and unique adaptations to their environments.</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However, the late 15th century ushered in a period of dramatic transformation. European voyages of exploration ignited a wave of colonization, where Europeans sought to exploit the resources of the Americas, particularly gold and silver, and establish colonies from indigenous land that would generate wealth for their home countries. </a:t>
                      </a:r>
                      <a:r>
                        <a:rPr b="1" lang="en" sz="1200">
                          <a:solidFill>
                            <a:srgbClr val="000000"/>
                          </a:solidFill>
                          <a:latin typeface="Inter"/>
                          <a:ea typeface="Inter"/>
                          <a:cs typeface="Inter"/>
                          <a:sym typeface="Inter"/>
                        </a:rPr>
                        <a:t>(A)</a:t>
                      </a:r>
                      <a:r>
                        <a:rPr lang="en" sz="1200">
                          <a:solidFill>
                            <a:srgbClr val="000000"/>
                          </a:solidFill>
                          <a:latin typeface="Inter"/>
                          <a:ea typeface="Inter"/>
                          <a:cs typeface="Inter"/>
                          <a:sym typeface="Inter"/>
                        </a:rPr>
                        <a:t> Driven by a zealous desire to spread Christianity, they also aimed to convert Indigenous populations to their faith. Furthermore, European powers, particularly Spain, France, and England, sought to expand their empires and claim new territories. </a:t>
                      </a:r>
                      <a:r>
                        <a:rPr b="1" lang="en" sz="1200">
                          <a:solidFill>
                            <a:srgbClr val="000000"/>
                          </a:solidFill>
                          <a:latin typeface="Inter"/>
                          <a:ea typeface="Inter"/>
                          <a:cs typeface="Inter"/>
                          <a:sym typeface="Inter"/>
                        </a:rPr>
                        <a:t>(B)</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Several key factors fueled the surge in European exploration during this period. One significant driver was the Protestant Reformation, which splintered Christianity into two rival religious sects in the 16th century. This religious upheaval sparked a desire amongst European monarchs to spread their specific </a:t>
                      </a:r>
                      <a:r>
                        <a:rPr lang="en" sz="1200">
                          <a:latin typeface="Inter"/>
                          <a:ea typeface="Inter"/>
                          <a:cs typeface="Inter"/>
                          <a:sym typeface="Inter"/>
                        </a:rPr>
                        <a:t>denomination</a:t>
                      </a:r>
                      <a:r>
                        <a:rPr lang="en" sz="1200">
                          <a:solidFill>
                            <a:srgbClr val="000000"/>
                          </a:solidFill>
                          <a:latin typeface="Inter"/>
                          <a:ea typeface="Inter"/>
                          <a:cs typeface="Inter"/>
                          <a:sym typeface="Inter"/>
                        </a:rPr>
                        <a:t> of Christianity. The Americas became a prime target for these missionary efforts, offering a vast territory for religious expansion and a </a:t>
                      </a:r>
                      <a:r>
                        <a:rPr lang="en" sz="1200">
                          <a:latin typeface="Inter"/>
                          <a:ea typeface="Inter"/>
                          <a:cs typeface="Inter"/>
                          <a:sym typeface="Inter"/>
                        </a:rPr>
                        <a:t>large</a:t>
                      </a:r>
                      <a:r>
                        <a:rPr lang="en" sz="1200">
                          <a:solidFill>
                            <a:srgbClr val="000000"/>
                          </a:solidFill>
                          <a:latin typeface="Inter"/>
                          <a:ea typeface="Inter"/>
                          <a:cs typeface="Inter"/>
                          <a:sym typeface="Inter"/>
                        </a:rPr>
                        <a:t> indigenous population for indoctrination or forced conversion. </a:t>
                      </a:r>
                      <a:r>
                        <a:rPr b="1" lang="en" sz="1200">
                          <a:solidFill>
                            <a:srgbClr val="000000"/>
                          </a:solidFill>
                          <a:latin typeface="Inter"/>
                          <a:ea typeface="Inter"/>
                          <a:cs typeface="Inter"/>
                          <a:sym typeface="Inter"/>
                        </a:rPr>
                        <a:t>(C)</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Another driving force was the Scientific Revolution. Its advancements in science and mathematics led to the development of new navigational tools, such as the astrolabe and compass, which greatly improved European seafaring capabilities. </a:t>
                      </a:r>
                      <a:r>
                        <a:rPr b="1" lang="en" sz="1200">
                          <a:solidFill>
                            <a:srgbClr val="000000"/>
                          </a:solidFill>
                          <a:latin typeface="Inter"/>
                          <a:ea typeface="Inter"/>
                          <a:cs typeface="Inter"/>
                          <a:sym typeface="Inter"/>
                        </a:rPr>
                        <a:t>(D)</a:t>
                      </a:r>
                      <a:r>
                        <a:rPr lang="en" sz="1200">
                          <a:solidFill>
                            <a:srgbClr val="000000"/>
                          </a:solidFill>
                          <a:latin typeface="Inter"/>
                          <a:ea typeface="Inter"/>
                          <a:cs typeface="Inter"/>
                          <a:sym typeface="Inter"/>
                        </a:rPr>
                        <a:t>  These technologies, coupled with the longstanding European desire to find a route to Asia by sailing west, emboldened European explorers to venture further into the unknown.</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Lastly, economic motivations played a crucial role. European economies craved new sources of wealth, particularly valuable metals like gold and silver. Marco Polo’s famous tales of abundant resources in the East  spurred fierce competition among European powers to find a direct trade route to Asia. </a:t>
                      </a: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This quest for riches, coupled with the development of new shipbuilding techniques that allowed for larger, more seaworthy vessels, ultimately led Christopher Columbus to the Americas in 1492, forever changing the course of history for both Europe and the Indigenous populations of the Americas. </a:t>
                      </a:r>
                      <a:r>
                        <a:rPr b="1" lang="en" sz="1200">
                          <a:solidFill>
                            <a:srgbClr val="000000"/>
                          </a:solidFill>
                          <a:latin typeface="Inter"/>
                          <a:ea typeface="Inter"/>
                          <a:cs typeface="Inter"/>
                          <a:sym typeface="Inter"/>
                        </a:rPr>
                        <a:t>(F)</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 </a:t>
                      </a:r>
                      <a:r>
                        <a:rPr lang="en" sz="1200">
                          <a:solidFill>
                            <a:srgbClr val="000000"/>
                          </a:solidFill>
                          <a:latin typeface="Inter"/>
                          <a:ea typeface="Inter"/>
                          <a:cs typeface="Inter"/>
                          <a:sym typeface="Inter"/>
                        </a:rPr>
                        <a:t>What were the main reasons Europeans came to the Americas in the late 15th century?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solidFill>
                            <a:srgbClr val="000000"/>
                          </a:solidFill>
                          <a:latin typeface="Inter"/>
                          <a:ea typeface="Inter"/>
                          <a:cs typeface="Inter"/>
                          <a:sym typeface="Inter"/>
                        </a:rPr>
                        <a:t>Which European countries are most associated with conquest of the Americas?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C.</a:t>
                      </a:r>
                      <a:r>
                        <a:rPr lang="en" sz="1200">
                          <a:solidFill>
                            <a:srgbClr val="000000"/>
                          </a:solidFill>
                          <a:latin typeface="Inter"/>
                          <a:ea typeface="Inter"/>
                          <a:cs typeface="Inter"/>
                          <a:sym typeface="Inter"/>
                        </a:rPr>
                        <a:t> Why were the Americas considered a good target for European religious expansion?</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D. </a:t>
                      </a:r>
                      <a:r>
                        <a:rPr lang="en" sz="1200">
                          <a:solidFill>
                            <a:srgbClr val="000000"/>
                          </a:solidFill>
                          <a:latin typeface="Inter"/>
                          <a:ea typeface="Inter"/>
                          <a:cs typeface="Inter"/>
                          <a:sym typeface="Inter"/>
                        </a:rPr>
                        <a:t>What scientific advancements from the Scientific Revolution improved European seafaring?</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What role did Marco Polo's accounts play in European exploration?</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F. </a:t>
                      </a:r>
                      <a:r>
                        <a:rPr lang="en" sz="1200">
                          <a:solidFill>
                            <a:srgbClr val="000000"/>
                          </a:solidFill>
                          <a:latin typeface="Inter"/>
                          <a:ea typeface="Inter"/>
                          <a:cs typeface="Inter"/>
                          <a:sym typeface="Inter"/>
                        </a:rPr>
                        <a:t>What historical event was the result of the factors detailed in this essay?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sp>
        <p:nvSpPr>
          <p:cNvPr id="118" name="Google Shape;118;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            European Exploration Advertisement Instructions- Portugal</a:t>
            </a:r>
            <a:endParaRPr sz="2000">
              <a:solidFill>
                <a:schemeClr val="dk1"/>
              </a:solidFill>
              <a:latin typeface="Halant"/>
              <a:ea typeface="Halant"/>
              <a:cs typeface="Halant"/>
              <a:sym typeface="Halant"/>
            </a:endParaRPr>
          </a:p>
        </p:txBody>
      </p:sp>
      <p:pic>
        <p:nvPicPr>
          <p:cNvPr id="119" name="Google Shape;119;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0" name="Google Shape;120;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1" name="Google Shape;121;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2" name="Google Shape;122;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3" name="Google Shape;123;p27"/>
          <p:cNvSpPr txBox="1"/>
          <p:nvPr/>
        </p:nvSpPr>
        <p:spPr>
          <a:xfrm>
            <a:off x="594300" y="6552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With a partner, research your assigned European Empire during the Age of Exploration. Then, answer the questions below. You will use your responses to help you design an advertisement that could have been used to encourage people to go on expeditions for the state during this time. Use the links below to help you start your research.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rPr b="1" lang="en" sz="1200" u="sng">
                <a:solidFill>
                  <a:schemeClr val="dk1"/>
                </a:solidFill>
                <a:latin typeface="Inter"/>
                <a:ea typeface="Inter"/>
                <a:cs typeface="Inter"/>
                <a:sym typeface="Inter"/>
              </a:rPr>
              <a:t>Portugal</a:t>
            </a:r>
            <a:endParaRPr b="1" sz="1200" u="sng">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u="sng">
                <a:solidFill>
                  <a:schemeClr val="accent5"/>
                </a:solidFill>
                <a:latin typeface="Inter"/>
                <a:ea typeface="Inter"/>
                <a:cs typeface="Inter"/>
                <a:sym typeface="Inter"/>
                <a:hlinkClick r:id="rId5">
                  <a:extLst>
                    <a:ext uri="{A12FA001-AC4F-418D-AE19-62706E023703}">
                      <ahyp:hlinkClr val="tx"/>
                    </a:ext>
                  </a:extLst>
                </a:hlinkClick>
              </a:rPr>
              <a:t>Link 1</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u="sng">
                <a:solidFill>
                  <a:schemeClr val="accent5"/>
                </a:solidFill>
                <a:latin typeface="Inter"/>
                <a:ea typeface="Inter"/>
                <a:cs typeface="Inter"/>
                <a:sym typeface="Inter"/>
                <a:hlinkClick r:id="rId6">
                  <a:extLst>
                    <a:ext uri="{A12FA001-AC4F-418D-AE19-62706E023703}">
                      <ahyp:hlinkClr val="tx"/>
                    </a:ext>
                  </a:extLst>
                </a:hlinkClick>
              </a:rPr>
              <a:t>Link 2</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did your assigned empire establish most of their “new” territory?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key motivations for your assigned empire to participate in the Age of Exploration.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one key historical figure from your assigned empire who participated in the Age of Exploration and explain their historical significance.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24" name="Google Shape;124;p27"/>
          <p:cNvSpPr txBox="1"/>
          <p:nvPr/>
        </p:nvSpPr>
        <p:spPr>
          <a:xfrm>
            <a:off x="913625" y="2816675"/>
            <a:ext cx="5958000" cy="130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25" name="Google Shape;125;p27"/>
          <p:cNvSpPr txBox="1"/>
          <p:nvPr/>
        </p:nvSpPr>
        <p:spPr>
          <a:xfrm>
            <a:off x="913625" y="4697350"/>
            <a:ext cx="5958000" cy="21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126" name="Google Shape;126;p27"/>
          <p:cNvSpPr txBox="1"/>
          <p:nvPr/>
        </p:nvSpPr>
        <p:spPr>
          <a:xfrm>
            <a:off x="913625" y="7426725"/>
            <a:ext cx="5958000" cy="191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          European Exploration Advertisement Instructions</a:t>
            </a:r>
            <a:endParaRPr sz="2000">
              <a:solidFill>
                <a:schemeClr val="dk1"/>
              </a:solidFill>
              <a:latin typeface="Halant"/>
              <a:ea typeface="Halant"/>
              <a:cs typeface="Halant"/>
              <a:sym typeface="Halant"/>
            </a:endParaRPr>
          </a:p>
        </p:txBody>
      </p:sp>
      <p:pic>
        <p:nvPicPr>
          <p:cNvPr id="132" name="Google Shape;13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5" name="Google Shape;135;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6" name="Google Shape;136;p28"/>
          <p:cNvSpPr txBox="1"/>
          <p:nvPr/>
        </p:nvSpPr>
        <p:spPr>
          <a:xfrm>
            <a:off x="594300" y="655288"/>
            <a:ext cx="6583800" cy="2216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Using the knowledge from the Causes of European Exploration Presentation, the “What is the Context?” reading, and your research, create an advertisement from the 16th century. The goal is to encourage people to explore in your assigned empire during the Age of Exploration.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Requirements: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At least two of the key motivations for European exploration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Reference to at least one key explorer or leader from your assigned empire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Location for exploration (think about where your empire expanded to)</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“Say-it-in-6” that summarizes your empire’s conquest.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Colorful, organized, and include images (visually appealing)</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pic>
        <p:nvPicPr>
          <p:cNvPr id="141" name="Google Shape;141;p29"/>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42" name="Google Shape;142;p29"/>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What were the key motivations behind European exploration?</a:t>
            </a:r>
            <a:endParaRPr sz="1700">
              <a:solidFill>
                <a:schemeClr val="dk1"/>
              </a:solidFill>
              <a:latin typeface="Inter"/>
              <a:ea typeface="Inter"/>
              <a:cs typeface="Inter"/>
              <a:sym typeface="Inter"/>
            </a:endParaRPr>
          </a:p>
        </p:txBody>
      </p:sp>
      <p:sp>
        <p:nvSpPr>
          <p:cNvPr id="143" name="Google Shape;143;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Americas- Colonization &amp; Conquest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4</a:t>
            </a:r>
            <a:endParaRPr sz="1700">
              <a:solidFill>
                <a:schemeClr val="dk1"/>
              </a:solidFill>
              <a:latin typeface="Halant"/>
              <a:ea typeface="Halant"/>
              <a:cs typeface="Halant"/>
              <a:sym typeface="Halant"/>
            </a:endParaRPr>
          </a:p>
        </p:txBody>
      </p:sp>
      <p:pic>
        <p:nvPicPr>
          <p:cNvPr id="144" name="Google Shape;144;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29"/>
          <p:cNvSpPr txBox="1"/>
          <p:nvPr/>
        </p:nvSpPr>
        <p:spPr>
          <a:xfrm>
            <a:off x="455300" y="3028400"/>
            <a:ext cx="6861900" cy="517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Walk around the gallery of European Exploration advertisements. As you view each ad, answer the three questions in the chart below. After viewing all the ads, complete the final reflection question.</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Inter"/>
                <a:ea typeface="Inter"/>
                <a:cs typeface="Inter"/>
                <a:sym typeface="Inter"/>
              </a:rPr>
              <a:t>Final Reflection: </a:t>
            </a:r>
            <a:r>
              <a:rPr lang="en" sz="1200">
                <a:solidFill>
                  <a:srgbClr val="231F20"/>
                </a:solidFill>
                <a:latin typeface="Inter"/>
                <a:ea typeface="Inter"/>
                <a:cs typeface="Inter"/>
                <a:sym typeface="Inter"/>
              </a:rPr>
              <a:t>Which factor was the most significant motivator for European exploration? Why?</a:t>
            </a:r>
            <a:endParaRPr b="1" sz="1200">
              <a:solidFill>
                <a:schemeClr val="accent1"/>
              </a:solidFill>
              <a:latin typeface="Inter"/>
              <a:ea typeface="Inter"/>
              <a:cs typeface="Inter"/>
              <a:sym typeface="Inter"/>
            </a:endParaRPr>
          </a:p>
        </p:txBody>
      </p:sp>
      <p:graphicFrame>
        <p:nvGraphicFramePr>
          <p:cNvPr id="148" name="Google Shape;148;p29"/>
          <p:cNvGraphicFramePr/>
          <p:nvPr/>
        </p:nvGraphicFramePr>
        <p:xfrm>
          <a:off x="381463" y="3810000"/>
          <a:ext cx="3000000" cy="3000000"/>
        </p:xfrm>
        <a:graphic>
          <a:graphicData uri="http://schemas.openxmlformats.org/drawingml/2006/table">
            <a:tbl>
              <a:tblPr>
                <a:noFill/>
                <a:tableStyleId>{5BE165AB-F81C-4102-8558-585753E8E1F1}</a:tableStyleId>
              </a:tblPr>
              <a:tblGrid>
                <a:gridCol w="1538525"/>
                <a:gridCol w="1103075"/>
                <a:gridCol w="1103075"/>
                <a:gridCol w="1103075"/>
                <a:gridCol w="1103075"/>
                <a:gridCol w="1103075"/>
              </a:tblGrid>
              <a:tr h="381000">
                <a:tc rowSpan="2">
                  <a:txBody>
                    <a:bodyPr/>
                    <a:lstStyle/>
                    <a:p>
                      <a:pPr indent="0" lvl="0" marL="0" rtl="0" algn="ctr">
                        <a:spcBef>
                          <a:spcPts val="0"/>
                        </a:spcBef>
                        <a:spcAft>
                          <a:spcPts val="0"/>
                        </a:spcAft>
                        <a:buNone/>
                      </a:pPr>
                      <a:r>
                        <a:rPr b="1" lang="en" sz="1200">
                          <a:latin typeface="Inter"/>
                          <a:ea typeface="Inter"/>
                          <a:cs typeface="Inter"/>
                          <a:sym typeface="Inter"/>
                        </a:rPr>
                        <a:t>Questions</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200">
                          <a:latin typeface="Inter"/>
                          <a:ea typeface="Inter"/>
                          <a:cs typeface="Inter"/>
                          <a:sym typeface="Inter"/>
                        </a:rPr>
                        <a:t>Ad 1</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Ad 2</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rPr b="1" lang="en" sz="1200">
                          <a:latin typeface="Inter"/>
                          <a:ea typeface="Inter"/>
                          <a:cs typeface="Inter"/>
                          <a:sym typeface="Inter"/>
                        </a:rPr>
                        <a:t>Ad 3</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4</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5</a:t>
                      </a:r>
                      <a:endParaRPr b="1" sz="1200">
                        <a:latin typeface="Inter"/>
                        <a:ea typeface="Inter"/>
                        <a:cs typeface="Inter"/>
                        <a:sym typeface="Inter"/>
                      </a:endParaRPr>
                    </a:p>
                  </a:txBody>
                  <a:tcPr marT="91425" marB="91425" marR="91425" marL="91425"/>
                </a:tc>
              </a:tr>
              <a:tr h="381000">
                <a:tc vMerge="1"/>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r>
              <a:tr h="381000">
                <a:tc rowSpan="2">
                  <a:txBody>
                    <a:bodyPr/>
                    <a:lstStyle/>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Name of empire</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What factors motivated exploration?</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Who was a key explorer?</a:t>
                      </a:r>
                      <a:endParaRPr b="1">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200">
                          <a:latin typeface="Inter"/>
                          <a:ea typeface="Inter"/>
                          <a:cs typeface="Inter"/>
                          <a:sym typeface="Inter"/>
                        </a:rPr>
                        <a:t>Ad 6</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Ad 7</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rPr b="1" lang="en" sz="1200">
                          <a:latin typeface="Inter"/>
                          <a:ea typeface="Inter"/>
                          <a:cs typeface="Inter"/>
                          <a:sym typeface="Inter"/>
                        </a:rPr>
                        <a:t>Ad 8</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9</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10</a:t>
                      </a:r>
                      <a:endParaRPr b="1" sz="1200">
                        <a:latin typeface="Inter"/>
                        <a:ea typeface="Inter"/>
                        <a:cs typeface="Inter"/>
                        <a:sym typeface="Inter"/>
                      </a:endParaRPr>
                    </a:p>
                  </a:txBody>
                  <a:tcPr marT="91425" marB="91425" marR="91425" marL="91425"/>
                </a:tc>
              </a:tr>
              <a:tr h="381000">
                <a:tc vMerge="1"/>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